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6"/>
  </p:notesMasterIdLst>
  <p:handoutMasterIdLst>
    <p:handoutMasterId r:id="rId17"/>
  </p:handoutMasterIdLst>
  <p:sldIdLst>
    <p:sldId id="264" r:id="rId3"/>
    <p:sldId id="276" r:id="rId4"/>
    <p:sldId id="281" r:id="rId5"/>
    <p:sldId id="283" r:id="rId6"/>
    <p:sldId id="284" r:id="rId7"/>
    <p:sldId id="285" r:id="rId8"/>
    <p:sldId id="282" r:id="rId9"/>
    <p:sldId id="286" r:id="rId10"/>
    <p:sldId id="287" r:id="rId11"/>
    <p:sldId id="288" r:id="rId12"/>
    <p:sldId id="289" r:id="rId13"/>
    <p:sldId id="290" r:id="rId14"/>
    <p:sldId id="266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howGuides="1">
      <p:cViewPr varScale="1">
        <p:scale>
          <a:sx n="92" d="100"/>
          <a:sy n="92" d="100"/>
        </p:scale>
        <p:origin x="498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3/29/2016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3/29/2016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3/29/2016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3/29/2016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3/29/2016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3/29/2016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3/29/2016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3/29/2016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olivia.rusandu@mmuncii.ro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0156" y="1412776"/>
            <a:ext cx="8106825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latin typeface="Trebuchet MS" panose="020B0603020202020204" pitchFamily="34" charset="0"/>
              </a:rPr>
              <a:t>The Romanian </a:t>
            </a:r>
            <a:br>
              <a:rPr lang="ro-RO" b="1" dirty="0" smtClean="0">
                <a:latin typeface="Trebuchet MS" panose="020B0603020202020204" pitchFamily="34" charset="0"/>
              </a:rPr>
            </a:br>
            <a:r>
              <a:rPr lang="ro-RO" b="1" dirty="0" smtClean="0">
                <a:latin typeface="Trebuchet MS" panose="020B0603020202020204" pitchFamily="34" charset="0"/>
              </a:rPr>
              <a:t>Social Economy Law</a:t>
            </a:r>
            <a:endParaRPr lang="en-US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8188" y="4077072"/>
            <a:ext cx="7728654" cy="302433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o-RO" sz="2600" b="1" dirty="0" smtClean="0">
                <a:latin typeface="Trebuchet MS" panose="020B0603020202020204" pitchFamily="34" charset="0"/>
              </a:rPr>
              <a:t>Olivia Rusandu</a:t>
            </a:r>
          </a:p>
          <a:p>
            <a:pPr algn="ctr">
              <a:lnSpc>
                <a:spcPct val="100000"/>
              </a:lnSpc>
            </a:pPr>
            <a:endParaRPr lang="ro-RO" sz="1000" b="1" dirty="0" smtClean="0">
              <a:latin typeface="Trebuchet MS" panose="020B0603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o-RO" sz="2600" dirty="0" smtClean="0">
                <a:latin typeface="Trebuchet MS" panose="020B0603020202020204" pitchFamily="34" charset="0"/>
              </a:rPr>
              <a:t>Public Manager</a:t>
            </a:r>
          </a:p>
          <a:p>
            <a:pPr algn="ctr">
              <a:lnSpc>
                <a:spcPct val="100000"/>
              </a:lnSpc>
            </a:pPr>
            <a:r>
              <a:rPr lang="ro-RO" sz="2600" dirty="0" smtClean="0">
                <a:latin typeface="Trebuchet MS" panose="020B0603020202020204" pitchFamily="34" charset="0"/>
              </a:rPr>
              <a:t>Social Services Directorate</a:t>
            </a:r>
          </a:p>
          <a:p>
            <a:pPr algn="ctr">
              <a:lnSpc>
                <a:spcPct val="100000"/>
              </a:lnSpc>
            </a:pPr>
            <a:r>
              <a:rPr lang="ro-RO" sz="2600" dirty="0" smtClean="0">
                <a:latin typeface="Trebuchet MS" panose="020B0603020202020204" pitchFamily="34" charset="0"/>
              </a:rPr>
              <a:t>Ministry of Labour, Family, Social Protection and Elderly, Romania</a:t>
            </a:r>
          </a:p>
          <a:p>
            <a:pPr algn="ctr">
              <a:lnSpc>
                <a:spcPct val="100000"/>
              </a:lnSpc>
            </a:pPr>
            <a:endParaRPr lang="ro-RO" sz="2100" dirty="0">
              <a:latin typeface="Trebuchet MS" panose="020B0603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o-RO" sz="1800" dirty="0">
                <a:latin typeface="Trebuchet MS" panose="020B0603020202020204" pitchFamily="34" charset="0"/>
              </a:rPr>
              <a:t>Fifth European Forum on Social </a:t>
            </a:r>
            <a:r>
              <a:rPr lang="ro-RO" sz="1800" dirty="0" smtClean="0">
                <a:latin typeface="Trebuchet MS" panose="020B0603020202020204" pitchFamily="34" charset="0"/>
              </a:rPr>
              <a:t>Entrepreneurship, Plovdiv, </a:t>
            </a:r>
          </a:p>
          <a:p>
            <a:pPr algn="ctr">
              <a:lnSpc>
                <a:spcPct val="100000"/>
              </a:lnSpc>
            </a:pPr>
            <a:r>
              <a:rPr lang="ro-RO" sz="1800" dirty="0" smtClean="0">
                <a:latin typeface="Trebuchet MS" panose="020B0603020202020204" pitchFamily="34" charset="0"/>
              </a:rPr>
              <a:t>1st of April 2016</a:t>
            </a:r>
            <a:endParaRPr lang="en-US" sz="1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54" y="116632"/>
            <a:ext cx="12188825" cy="47834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Insertion Social Enterprises’ Financing and Supporting Mechanisms</a:t>
            </a:r>
            <a:endParaRPr lang="en-US" sz="28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3875" y="764705"/>
            <a:ext cx="11663184" cy="60932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latin typeface="Trebuchet MS" panose="020B0603020202020204" pitchFamily="34" charset="0"/>
              </a:rPr>
              <a:t>May be financed by public/private funds, national/international, according to the legal provisions for in place for each financing source;</a:t>
            </a:r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Free social trademark granting and free registration in the Social Enterprises’ Single Evidence Registry</a:t>
            </a:r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Free counselling from SPO, upon set up/development as a legal entity;</a:t>
            </a:r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Contracting authority may stipulate special conditions in the award documentation, aiming to obtain social effects, by economic agents;</a:t>
            </a:r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Facilities granted by Local public authorities:</a:t>
            </a:r>
            <a:endParaRPr lang="en-US" dirty="0">
              <a:latin typeface="Trebuchet MS" panose="020B0603020202020204" pitchFamily="34" charset="0"/>
            </a:endParaRPr>
          </a:p>
          <a:p>
            <a:pPr marL="457200" indent="-457200" algn="just">
              <a:buAutoNum type="alphaLcParenR"/>
            </a:pPr>
            <a:r>
              <a:rPr lang="en-US" dirty="0" smtClean="0">
                <a:latin typeface="Trebuchet MS" panose="020B0603020202020204" pitchFamily="34" charset="0"/>
              </a:rPr>
              <a:t>Free allocation </a:t>
            </a:r>
            <a:r>
              <a:rPr lang="en-US" dirty="0">
                <a:latin typeface="Trebuchet MS" panose="020B0603020202020204" pitchFamily="34" charset="0"/>
              </a:rPr>
              <a:t>of </a:t>
            </a:r>
            <a:r>
              <a:rPr lang="en-US" dirty="0" smtClean="0">
                <a:latin typeface="Trebuchet MS" panose="020B0603020202020204" pitchFamily="34" charset="0"/>
              </a:rPr>
              <a:t>public spaces and/or lands </a:t>
            </a:r>
            <a:r>
              <a:rPr lang="en-US" dirty="0">
                <a:latin typeface="Trebuchet MS" panose="020B0603020202020204" pitchFamily="34" charset="0"/>
              </a:rPr>
              <a:t>in territorial-administrative </a:t>
            </a:r>
            <a:r>
              <a:rPr lang="en-US" dirty="0" smtClean="0">
                <a:latin typeface="Trebuchet MS" panose="020B0603020202020204" pitchFamily="34" charset="0"/>
              </a:rPr>
              <a:t>units, for performing activities for </a:t>
            </a:r>
            <a:r>
              <a:rPr lang="en-US" dirty="0">
                <a:latin typeface="Trebuchet MS" panose="020B0603020202020204" pitchFamily="34" charset="0"/>
              </a:rPr>
              <a:t>which they were granted </a:t>
            </a:r>
            <a:r>
              <a:rPr lang="en-US" dirty="0" smtClean="0">
                <a:latin typeface="Trebuchet MS" panose="020B0603020202020204" pitchFamily="34" charset="0"/>
              </a:rPr>
              <a:t>the social trademark;</a:t>
            </a:r>
          </a:p>
          <a:p>
            <a:pPr marL="0" indent="0" algn="just">
              <a:buNone/>
            </a:pPr>
            <a:r>
              <a:rPr lang="en-US" dirty="0" smtClean="0">
                <a:latin typeface="Trebuchet MS" panose="020B0603020202020204" pitchFamily="34" charset="0"/>
              </a:rPr>
              <a:t>b</a:t>
            </a:r>
            <a:r>
              <a:rPr lang="en-US" dirty="0">
                <a:latin typeface="Trebuchet MS" panose="020B0603020202020204" pitchFamily="34" charset="0"/>
              </a:rPr>
              <a:t>) </a:t>
            </a:r>
            <a:r>
              <a:rPr lang="en-US" dirty="0" smtClean="0">
                <a:latin typeface="Trebuchet MS" panose="020B0603020202020204" pitchFamily="34" charset="0"/>
              </a:rPr>
              <a:t>Support for the </a:t>
            </a:r>
            <a:r>
              <a:rPr lang="en-US" dirty="0">
                <a:latin typeface="Trebuchet MS" panose="020B0603020202020204" pitchFamily="34" charset="0"/>
              </a:rPr>
              <a:t>promotion of products </a:t>
            </a:r>
            <a:r>
              <a:rPr lang="en-US" dirty="0" smtClean="0">
                <a:latin typeface="Trebuchet MS" panose="020B0603020202020204" pitchFamily="34" charset="0"/>
              </a:rPr>
              <a:t>produced and/or </a:t>
            </a:r>
            <a:r>
              <a:rPr lang="en-US" dirty="0">
                <a:latin typeface="Trebuchet MS" panose="020B0603020202020204" pitchFamily="34" charset="0"/>
              </a:rPr>
              <a:t>supplied, services </a:t>
            </a:r>
            <a:r>
              <a:rPr lang="en-US" dirty="0" smtClean="0">
                <a:latin typeface="Trebuchet MS" panose="020B0603020202020204" pitchFamily="34" charset="0"/>
              </a:rPr>
              <a:t>delivery or </a:t>
            </a:r>
            <a:r>
              <a:rPr lang="en-US" dirty="0">
                <a:latin typeface="Trebuchet MS" panose="020B0603020202020204" pitchFamily="34" charset="0"/>
              </a:rPr>
              <a:t>works executed in the </a:t>
            </a:r>
            <a:r>
              <a:rPr lang="en-US" dirty="0" smtClean="0">
                <a:latin typeface="Trebuchet MS" panose="020B0603020202020204" pitchFamily="34" charset="0"/>
              </a:rPr>
              <a:t>community, as well as for identifying markets </a:t>
            </a:r>
            <a:r>
              <a:rPr lang="en-US" dirty="0">
                <a:latin typeface="Trebuchet MS" panose="020B0603020202020204" pitchFamily="34" charset="0"/>
              </a:rPr>
              <a:t>for </a:t>
            </a:r>
            <a:r>
              <a:rPr lang="en-US" dirty="0" smtClean="0">
                <a:latin typeface="Trebuchet MS" panose="020B0603020202020204" pitchFamily="34" charset="0"/>
              </a:rPr>
              <a:t>them;</a:t>
            </a:r>
            <a:endParaRPr lang="en-US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rebuchet MS" panose="020B0603020202020204" pitchFamily="34" charset="0"/>
              </a:rPr>
              <a:t>c</a:t>
            </a:r>
            <a:r>
              <a:rPr lang="en-US" dirty="0">
                <a:latin typeface="Trebuchet MS" panose="020B0603020202020204" pitchFamily="34" charset="0"/>
              </a:rPr>
              <a:t>) </a:t>
            </a:r>
            <a:r>
              <a:rPr lang="en-US" dirty="0" smtClean="0">
                <a:latin typeface="Trebuchet MS" panose="020B0603020202020204" pitchFamily="34" charset="0"/>
              </a:rPr>
              <a:t>Support for tourism or related activities’ promotion, </a:t>
            </a:r>
            <a:r>
              <a:rPr lang="en-US" dirty="0" err="1" smtClean="0">
                <a:latin typeface="Trebuchet MS" panose="020B0603020202020204" pitchFamily="34" charset="0"/>
              </a:rPr>
              <a:t>bythe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smtClean="0">
                <a:latin typeface="Trebuchet MS" panose="020B0603020202020204" pitchFamily="34" charset="0"/>
              </a:rPr>
              <a:t>local historical </a:t>
            </a:r>
            <a:r>
              <a:rPr lang="en-US" dirty="0">
                <a:latin typeface="Trebuchet MS" panose="020B0603020202020204" pitchFamily="34" charset="0"/>
              </a:rPr>
              <a:t>and cultural </a:t>
            </a:r>
            <a:r>
              <a:rPr lang="en-US" smtClean="0">
                <a:latin typeface="Trebuchet MS" panose="020B0603020202020204" pitchFamily="34" charset="0"/>
              </a:rPr>
              <a:t>heritage’s valorization;</a:t>
            </a:r>
            <a:endParaRPr lang="en-US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rebuchet MS" panose="020B0603020202020204" pitchFamily="34" charset="0"/>
              </a:rPr>
              <a:t>d</a:t>
            </a:r>
            <a:r>
              <a:rPr lang="en-US" dirty="0">
                <a:latin typeface="Trebuchet MS" panose="020B0603020202020204" pitchFamily="34" charset="0"/>
              </a:rPr>
              <a:t>) </a:t>
            </a:r>
            <a:r>
              <a:rPr lang="en-US" dirty="0" smtClean="0">
                <a:latin typeface="Trebuchet MS" panose="020B0603020202020204" pitchFamily="34" charset="0"/>
              </a:rPr>
              <a:t>Other facilities and taxes exemptions granted by local public authorities, according to the Law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6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54" y="116632"/>
            <a:ext cx="6463691" cy="47834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Institutional Organization/Set up</a:t>
            </a:r>
            <a:endParaRPr lang="en-US" sz="28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3875" y="594977"/>
            <a:ext cx="11663184" cy="6263024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latin typeface="Trebuchet MS" panose="020B0603020202020204" pitchFamily="34" charset="0"/>
              </a:rPr>
              <a:t>Social economy promotion month: May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105" y="2133614"/>
            <a:ext cx="39604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MoLFSPE’s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Employment Directorate</a:t>
            </a:r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9014" y="2065057"/>
            <a:ext cx="44644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National Agency for Employment (central SPO)</a:t>
            </a:r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3058" y="3356992"/>
            <a:ext cx="316835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Social Economy Department</a:t>
            </a:r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30516" y="3345051"/>
            <a:ext cx="39604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Social Economy Department</a:t>
            </a:r>
            <a:endParaRPr lang="ro-RO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64545" y="2637670"/>
            <a:ext cx="18002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94212" y="3811353"/>
            <a:ext cx="25202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85024" y="3175323"/>
            <a:ext cx="0" cy="169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990916" y="3175323"/>
            <a:ext cx="0" cy="169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47398" y="1340768"/>
            <a:ext cx="440230" cy="2520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CENTRAL LEVEL</a:t>
            </a:r>
            <a:endParaRPr lang="ro-RO" dirty="0">
              <a:solidFill>
                <a:srgbClr val="00206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3812" y="4859705"/>
            <a:ext cx="918717" cy="15567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COUNTY LEVEL</a:t>
            </a:r>
            <a:endParaRPr lang="ro-RO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22104" y="4549538"/>
            <a:ext cx="44644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County Agency for Employment (local SPO)</a:t>
            </a:r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18148" y="5727379"/>
            <a:ext cx="39604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Social Economy Department</a:t>
            </a:r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22104" y="1033559"/>
            <a:ext cx="4464496" cy="802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Social Economy National Commission</a:t>
            </a:r>
            <a:endParaRPr lang="ro-RO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322104" y="1880623"/>
            <a:ext cx="396044" cy="2529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14492" y="1880623"/>
            <a:ext cx="432048" cy="1508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737990" y="4365104"/>
            <a:ext cx="1543573" cy="2051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413892" y="4437112"/>
            <a:ext cx="2178857" cy="1891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302324" y="5557650"/>
            <a:ext cx="0" cy="16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814492" y="3073169"/>
            <a:ext cx="216024" cy="1476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7786599" y="0"/>
            <a:ext cx="4403279" cy="1962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700" dirty="0" smtClean="0"/>
              <a:t>1 president + 14 members (line ministries’ </a:t>
            </a:r>
            <a:r>
              <a:rPr lang="en-US" sz="1700" dirty="0" err="1" smtClean="0"/>
              <a:t>repr</a:t>
            </a:r>
            <a:r>
              <a:rPr lang="en-US" sz="1700" dirty="0" smtClean="0"/>
              <a:t>. : economy, tourism, labor, agriculture, public finances, justice, regional development and public administration, education + social economy entities’ and insertion social enterprises’ representatives</a:t>
            </a:r>
            <a:endParaRPr lang="ro-RO" sz="1700" dirty="0"/>
          </a:p>
        </p:txBody>
      </p:sp>
    </p:spTree>
    <p:extLst>
      <p:ext uri="{BB962C8B-B14F-4D97-AF65-F5344CB8AC3E}">
        <p14:creationId xmlns:p14="http://schemas.microsoft.com/office/powerpoint/2010/main" val="422292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54" y="20939"/>
            <a:ext cx="12188825" cy="47834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Social Enterprises’ Single Evidence Registry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3874" y="594977"/>
            <a:ext cx="11735193" cy="600237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latin typeface="Trebuchet MS" panose="020B0603020202020204" pitchFamily="34" charset="0"/>
              </a:rPr>
              <a:t>Managed by the Central SPO;</a:t>
            </a: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Info regarding social enterprises and insertion social enterprises in Romania :</a:t>
            </a:r>
            <a:endParaRPr lang="en-US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Trebuchet MS" panose="020B0603020202020204" pitchFamily="34" charset="0"/>
              </a:rPr>
              <a:t>    a) </a:t>
            </a:r>
            <a:r>
              <a:rPr lang="en-US" dirty="0" smtClean="0">
                <a:latin typeface="Trebuchet MS" panose="020B0603020202020204" pitchFamily="34" charset="0"/>
              </a:rPr>
              <a:t>full name;</a:t>
            </a:r>
            <a:endParaRPr lang="en-US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Trebuchet MS" panose="020B0603020202020204" pitchFamily="34" charset="0"/>
              </a:rPr>
              <a:t>    b) </a:t>
            </a:r>
            <a:r>
              <a:rPr lang="en-US" dirty="0" smtClean="0">
                <a:latin typeface="Trebuchet MS" panose="020B0603020202020204" pitchFamily="34" charset="0"/>
              </a:rPr>
              <a:t>legal person category / type;</a:t>
            </a:r>
            <a:endParaRPr lang="en-US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Trebuchet MS" panose="020B0603020202020204" pitchFamily="34" charset="0"/>
              </a:rPr>
              <a:t>    c) </a:t>
            </a:r>
            <a:r>
              <a:rPr lang="en-US" dirty="0" smtClean="0">
                <a:latin typeface="Trebuchet MS" panose="020B0603020202020204" pitchFamily="34" charset="0"/>
              </a:rPr>
              <a:t>date of establishment;</a:t>
            </a:r>
            <a:endParaRPr lang="en-US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Trebuchet MS" panose="020B0603020202020204" pitchFamily="34" charset="0"/>
              </a:rPr>
              <a:t>    d) </a:t>
            </a:r>
            <a:r>
              <a:rPr lang="en-US" dirty="0" smtClean="0">
                <a:latin typeface="Trebuchet MS" panose="020B0603020202020204" pitchFamily="34" charset="0"/>
              </a:rPr>
              <a:t>activity domain;</a:t>
            </a:r>
            <a:endParaRPr lang="en-US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Trebuchet MS" panose="020B0603020202020204" pitchFamily="34" charset="0"/>
              </a:rPr>
              <a:t>    e) turnover / value of the assets, loss or profit recorded in the previous fiscal year;</a:t>
            </a:r>
          </a:p>
          <a:p>
            <a:pPr marL="0" indent="0" algn="just">
              <a:buNone/>
            </a:pPr>
            <a:r>
              <a:rPr lang="en-US" dirty="0">
                <a:latin typeface="Trebuchet MS" panose="020B0603020202020204" pitchFamily="34" charset="0"/>
              </a:rPr>
              <a:t>    f) </a:t>
            </a:r>
            <a:r>
              <a:rPr lang="en-US" dirty="0" smtClean="0">
                <a:latin typeface="Trebuchet MS" panose="020B0603020202020204" pitchFamily="34" charset="0"/>
              </a:rPr>
              <a:t>total number of employees;</a:t>
            </a:r>
            <a:endParaRPr lang="en-US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Trebuchet MS" panose="020B0603020202020204" pitchFamily="34" charset="0"/>
              </a:rPr>
              <a:t>    g) </a:t>
            </a:r>
            <a:r>
              <a:rPr lang="en-US" dirty="0" smtClean="0">
                <a:latin typeface="Trebuchet MS" panose="020B0603020202020204" pitchFamily="34" charset="0"/>
              </a:rPr>
              <a:t>documents proving the belonging to vulnerable group/s;</a:t>
            </a:r>
            <a:endParaRPr lang="en-US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Trebuchet MS" panose="020B0603020202020204" pitchFamily="34" charset="0"/>
              </a:rPr>
              <a:t>    h) </a:t>
            </a:r>
            <a:r>
              <a:rPr lang="en-US" dirty="0" smtClean="0">
                <a:latin typeface="Trebuchet MS" panose="020B0603020202020204" pitchFamily="34" charset="0"/>
              </a:rPr>
              <a:t>copy of the job description/s of employee/s belonging to </a:t>
            </a:r>
            <a:r>
              <a:rPr lang="en-US" dirty="0">
                <a:latin typeface="Trebuchet MS" panose="020B0603020202020204" pitchFamily="34" charset="0"/>
              </a:rPr>
              <a:t>vulnerable </a:t>
            </a:r>
            <a:r>
              <a:rPr lang="en-US" dirty="0" smtClean="0">
                <a:latin typeface="Trebuchet MS" panose="020B0603020202020204" pitchFamily="34" charset="0"/>
              </a:rPr>
              <a:t>group/s;</a:t>
            </a:r>
            <a:endParaRPr lang="en-US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Trebuchet MS" panose="020B0603020202020204" pitchFamily="34" charset="0"/>
              </a:rPr>
              <a:t>    i) </a:t>
            </a:r>
            <a:r>
              <a:rPr lang="en-US" dirty="0" smtClean="0">
                <a:latin typeface="Trebuchet MS" panose="020B0603020202020204" pitchFamily="34" charset="0"/>
              </a:rPr>
              <a:t>forms of support that the employer receives;</a:t>
            </a:r>
            <a:endParaRPr lang="en-US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Trebuchet MS" panose="020B0603020202020204" pitchFamily="34" charset="0"/>
              </a:rPr>
              <a:t>    j) </a:t>
            </a:r>
            <a:r>
              <a:rPr lang="en-US" dirty="0" smtClean="0">
                <a:latin typeface="Trebuchet MS" panose="020B0603020202020204" pitchFamily="34" charset="0"/>
              </a:rPr>
              <a:t>employer’s deviations </a:t>
            </a:r>
            <a:r>
              <a:rPr lang="en-US" dirty="0">
                <a:latin typeface="Trebuchet MS" panose="020B0603020202020204" pitchFamily="34" charset="0"/>
              </a:rPr>
              <a:t>/ </a:t>
            </a:r>
            <a:r>
              <a:rPr lang="en-US" dirty="0" smtClean="0">
                <a:latin typeface="Trebuchet MS" panose="020B0603020202020204" pitchFamily="34" charset="0"/>
              </a:rPr>
              <a:t>sanctions</a:t>
            </a:r>
            <a:r>
              <a:rPr lang="en-US" dirty="0">
                <a:latin typeface="Trebuchet MS" panose="020B0603020202020204" pitchFamily="34" charset="0"/>
              </a:rPr>
              <a:t>;</a:t>
            </a:r>
          </a:p>
          <a:p>
            <a:pPr marL="0" indent="0" algn="just">
              <a:buNone/>
            </a:pPr>
            <a:r>
              <a:rPr lang="en-US" dirty="0">
                <a:latin typeface="Trebuchet MS" panose="020B0603020202020204" pitchFamily="34" charset="0"/>
              </a:rPr>
              <a:t>    k</a:t>
            </a:r>
            <a:r>
              <a:rPr lang="en-US" dirty="0" smtClean="0">
                <a:latin typeface="Trebuchet MS" panose="020B0603020202020204" pitchFamily="34" charset="0"/>
              </a:rPr>
              <a:t>) date of granting/</a:t>
            </a:r>
            <a:r>
              <a:rPr lang="en-US" dirty="0" err="1" smtClean="0">
                <a:latin typeface="Trebuchet MS" panose="020B0603020202020204" pitchFamily="34" charset="0"/>
              </a:rPr>
              <a:t>suspention</a:t>
            </a:r>
            <a:r>
              <a:rPr lang="en-US" dirty="0" smtClean="0">
                <a:latin typeface="Trebuchet MS" panose="020B0603020202020204" pitchFamily="34" charset="0"/>
              </a:rPr>
              <a:t>/ withdrawal of certification or social trademark.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568952" cy="1930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</a:t>
            </a:r>
            <a:r>
              <a:rPr lang="en-US" b="1" dirty="0" smtClean="0"/>
              <a:t>hank you very much for your attention!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/>
              <a:t>Благодаря ви много за вашето внимание!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365104"/>
            <a:ext cx="8568952" cy="2736304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ro-RO" b="1" dirty="0">
                <a:latin typeface="Trebuchet MS" panose="020B0603020202020204" pitchFamily="34" charset="0"/>
              </a:rPr>
              <a:t>Olivia Rusandu</a:t>
            </a:r>
          </a:p>
          <a:p>
            <a:pPr algn="ctr">
              <a:lnSpc>
                <a:spcPct val="100000"/>
              </a:lnSpc>
            </a:pPr>
            <a:endParaRPr lang="ro-RO" sz="1050" b="1" dirty="0"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o-RO" dirty="0">
                <a:latin typeface="Trebuchet MS" panose="020B0603020202020204" pitchFamily="34" charset="0"/>
              </a:rPr>
              <a:t>Public Manager</a:t>
            </a:r>
          </a:p>
          <a:p>
            <a:pPr>
              <a:lnSpc>
                <a:spcPct val="100000"/>
              </a:lnSpc>
            </a:pPr>
            <a:r>
              <a:rPr lang="ro-RO" dirty="0">
                <a:latin typeface="Trebuchet MS" panose="020B0603020202020204" pitchFamily="34" charset="0"/>
              </a:rPr>
              <a:t>Social Services Directorate</a:t>
            </a:r>
          </a:p>
          <a:p>
            <a:pPr>
              <a:lnSpc>
                <a:spcPct val="100000"/>
              </a:lnSpc>
            </a:pPr>
            <a:r>
              <a:rPr lang="ro-RO" dirty="0">
                <a:latin typeface="Trebuchet MS" panose="020B0603020202020204" pitchFamily="34" charset="0"/>
              </a:rPr>
              <a:t>Ministry of Labour, Family, Social Protection and </a:t>
            </a:r>
            <a:r>
              <a:rPr lang="ro-RO" dirty="0" smtClean="0">
                <a:latin typeface="Trebuchet MS" panose="020B0603020202020204" pitchFamily="34" charset="0"/>
              </a:rPr>
              <a:t>Elderly </a:t>
            </a:r>
            <a:endParaRPr lang="en-US" dirty="0" smtClean="0"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o-RO" dirty="0" smtClean="0">
                <a:latin typeface="Trebuchet MS" panose="020B0603020202020204" pitchFamily="34" charset="0"/>
              </a:rPr>
              <a:t>Romania</a:t>
            </a:r>
            <a:endParaRPr lang="en-US" dirty="0" smtClean="0"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Trebuchet MS" panose="020B0603020202020204" pitchFamily="34" charset="0"/>
              </a:rPr>
              <a:t>Email: </a:t>
            </a:r>
            <a:r>
              <a:rPr lang="en-US" dirty="0" smtClean="0">
                <a:latin typeface="Trebuchet MS" panose="020B0603020202020204" pitchFamily="34" charset="0"/>
                <a:hlinkClick r:id="rId2"/>
              </a:rPr>
              <a:t>olivia.rusandu@mmuncii.ro</a:t>
            </a:r>
            <a:endParaRPr lang="ro-RO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15636"/>
            <a:ext cx="10157354" cy="78050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Law no 219/2015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05780" y="894563"/>
            <a:ext cx="11377264" cy="5963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Trebuchet MS" panose="020B0603020202020204" pitchFamily="34" charset="0"/>
              </a:rPr>
              <a:t>Law’s Objectives</a:t>
            </a:r>
            <a:r>
              <a:rPr lang="en-US" dirty="0" smtClean="0">
                <a:latin typeface="Trebuchet MS" panose="020B0603020202020204" pitchFamily="34" charset="0"/>
              </a:rPr>
              <a:t>: </a:t>
            </a: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To regulate social economy area, </a:t>
            </a:r>
          </a:p>
          <a:p>
            <a:pPr algn="just"/>
            <a:r>
              <a:rPr lang="en-US" dirty="0">
                <a:latin typeface="Trebuchet MS" panose="020B0603020202020204" pitchFamily="34" charset="0"/>
              </a:rPr>
              <a:t>T</a:t>
            </a:r>
            <a:r>
              <a:rPr lang="en-US" dirty="0" smtClean="0">
                <a:latin typeface="Trebuchet MS" panose="020B0603020202020204" pitchFamily="34" charset="0"/>
              </a:rPr>
              <a:t>o set up measures to promote and support this sector,</a:t>
            </a:r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To regulate the conditions for licensing (by public authorities) social enterprises </a:t>
            </a:r>
          </a:p>
          <a:p>
            <a:pPr marL="0" indent="0" algn="just">
              <a:buNone/>
            </a:pPr>
            <a:r>
              <a:rPr lang="en-US" b="1" dirty="0" smtClean="0">
                <a:latin typeface="Trebuchet MS" panose="020B0603020202020204" pitchFamily="34" charset="0"/>
              </a:rPr>
              <a:t>Social economy (</a:t>
            </a:r>
            <a:r>
              <a:rPr lang="en-US" b="1" dirty="0" err="1" smtClean="0">
                <a:latin typeface="Trebuchet MS" panose="020B0603020202020204" pitchFamily="34" charset="0"/>
              </a:rPr>
              <a:t>S.Ec</a:t>
            </a:r>
            <a:r>
              <a:rPr lang="en-US" b="1" dirty="0" smtClean="0">
                <a:latin typeface="Trebuchet MS" panose="020B0603020202020204" pitchFamily="34" charset="0"/>
              </a:rPr>
              <a:t>.) </a:t>
            </a:r>
            <a:r>
              <a:rPr lang="en-US" dirty="0" smtClean="0">
                <a:latin typeface="Trebuchet MS" panose="020B0603020202020204" pitchFamily="34" charset="0"/>
              </a:rPr>
              <a:t>(def.) = the activities organized independently from the public sector, whose serve general/community/ personal nonfinancial interest, by increasing vulnerable people’s employment and/or produce and supply goods, provide services or perform public works.</a:t>
            </a:r>
            <a:endParaRPr lang="en-US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en-US" dirty="0" err="1" smtClean="0">
                <a:latin typeface="Trebuchet MS" panose="020B0603020202020204" pitchFamily="34" charset="0"/>
              </a:rPr>
              <a:t>S.Ec</a:t>
            </a:r>
            <a:r>
              <a:rPr lang="en-US" dirty="0" smtClean="0">
                <a:latin typeface="Trebuchet MS" panose="020B0603020202020204" pitchFamily="34" charset="0"/>
              </a:rPr>
              <a:t>. is </a:t>
            </a:r>
            <a:r>
              <a:rPr lang="en-US" b="1" dirty="0" smtClean="0">
                <a:latin typeface="Trebuchet MS" panose="020B0603020202020204" pitchFamily="34" charset="0"/>
              </a:rPr>
              <a:t>based on</a:t>
            </a:r>
            <a:r>
              <a:rPr lang="en-US" dirty="0" smtClean="0">
                <a:latin typeface="Trebuchet MS" panose="020B0603020202020204" pitchFamily="34" charset="0"/>
              </a:rPr>
              <a:t>: private, voluntary initiative, solidarity, high autonomy and responsibility, as well as limited share of profit distribution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260648"/>
            <a:ext cx="10157354" cy="78050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Social E</a:t>
            </a:r>
            <a:r>
              <a:rPr lang="en-US" sz="4000" b="1" dirty="0" smtClean="0"/>
              <a:t>conomy’s </a:t>
            </a:r>
            <a:r>
              <a:rPr lang="en-US" sz="4000" b="1" dirty="0"/>
              <a:t>P</a:t>
            </a:r>
            <a:r>
              <a:rPr lang="en-US" sz="4000" b="1" dirty="0" smtClean="0"/>
              <a:t>rinciples</a:t>
            </a:r>
            <a:endParaRPr lang="en-US" sz="4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49796" y="1628800"/>
            <a:ext cx="11449272" cy="439248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rebuchet MS" panose="020B0603020202020204" pitchFamily="34" charset="0"/>
              </a:rPr>
              <a:t>Individual and social objectives priority,</a:t>
            </a: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Collective solidarity and responsibility,</a:t>
            </a: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Associate members and general/collective interest convergence,</a:t>
            </a: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Members’ democratic control over its activities,</a:t>
            </a: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Free and voluntary association in social economy entities,</a:t>
            </a: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Legal person, autonomy and independence in relation to local authorities,</a:t>
            </a: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Largest profit share’s allocation to general/collective/personal non-financial interest.</a:t>
            </a:r>
          </a:p>
          <a:p>
            <a:pPr marL="0" indent="0" algn="just">
              <a:buNone/>
            </a:pP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6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0"/>
            <a:ext cx="10157354" cy="78050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Social E</a:t>
            </a:r>
            <a:r>
              <a:rPr lang="en-US" sz="4000" b="1" dirty="0" smtClean="0"/>
              <a:t>conomy’s Objectives</a:t>
            </a:r>
            <a:endParaRPr lang="en-US" sz="4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33772" y="894563"/>
            <a:ext cx="11449272" cy="596343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rebuchet MS" panose="020B0603020202020204" pitchFamily="34" charset="0"/>
              </a:rPr>
              <a:t>Strengthening social and economic cohesion;</a:t>
            </a: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Boosting/ increasing employment;</a:t>
            </a: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Social services’ development,</a:t>
            </a:r>
          </a:p>
          <a:p>
            <a:pPr marL="0" indent="0" algn="just">
              <a:buNone/>
            </a:pPr>
            <a:r>
              <a:rPr lang="en-US" dirty="0" smtClean="0">
                <a:latin typeface="Trebuchet MS" panose="020B0603020202020204" pitchFamily="34" charset="0"/>
              </a:rPr>
              <a:t>Which are </a:t>
            </a:r>
            <a:r>
              <a:rPr lang="en-US" b="1" dirty="0" smtClean="0">
                <a:latin typeface="Trebuchet MS" panose="020B0603020202020204" pitchFamily="34" charset="0"/>
              </a:rPr>
              <a:t>achieved by the main general interest activities</a:t>
            </a:r>
            <a:r>
              <a:rPr lang="en-US" dirty="0" smtClean="0">
                <a:latin typeface="Trebuchet MS" panose="020B0603020202020204" pitchFamily="34" charset="0"/>
              </a:rPr>
              <a:t>:</a:t>
            </a:r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Goods’ production, services’ delivery, works’ execution – aiming at increasing its members’ and communities’ welfare;</a:t>
            </a: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Promoting activities which can generate/ ensure jobs for vulnerable people;</a:t>
            </a: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Developing professional training programs for vulnerable people;</a:t>
            </a: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Developing social services for increasing vulnerable people’s </a:t>
            </a:r>
            <a:r>
              <a:rPr lang="en-US" dirty="0" err="1" smtClean="0">
                <a:latin typeface="Trebuchet MS" panose="020B0603020202020204" pitchFamily="34" charset="0"/>
              </a:rPr>
              <a:t>labour</a:t>
            </a:r>
            <a:r>
              <a:rPr lang="en-US" dirty="0" smtClean="0">
                <a:latin typeface="Trebuchet MS" panose="020B0603020202020204" pitchFamily="34" charset="0"/>
              </a:rPr>
              <a:t> market insertion premises.</a:t>
            </a:r>
            <a:endParaRPr lang="en-US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2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0"/>
            <a:ext cx="10157354" cy="78050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Law’s Definition of Terms</a:t>
            </a:r>
            <a:endParaRPr lang="en-US" sz="4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33772" y="894563"/>
            <a:ext cx="11449272" cy="5963437"/>
          </a:xfrm>
        </p:spPr>
        <p:txBody>
          <a:bodyPr>
            <a:normAutofit fontScale="92500"/>
          </a:bodyPr>
          <a:lstStyle/>
          <a:p>
            <a:pPr algn="just"/>
            <a:r>
              <a:rPr lang="en-US" b="1" dirty="0" smtClean="0">
                <a:latin typeface="Trebuchet MS" panose="020B0603020202020204" pitchFamily="34" charset="0"/>
              </a:rPr>
              <a:t>activity </a:t>
            </a:r>
            <a:r>
              <a:rPr lang="en-US" b="1" dirty="0">
                <a:latin typeface="Trebuchet MS" panose="020B0603020202020204" pitchFamily="34" charset="0"/>
              </a:rPr>
              <a:t>of general interest </a:t>
            </a:r>
            <a:r>
              <a:rPr lang="en-US" dirty="0">
                <a:latin typeface="Trebuchet MS" panose="020B0603020202020204" pitchFamily="34" charset="0"/>
              </a:rPr>
              <a:t>=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</a:rPr>
              <a:t>any activity in the economic, cultural, artistic, social, educational, scientific, health, sports, housing, environmental protection, continuing traditions, whose ultimate goal is achieving the objectives </a:t>
            </a:r>
            <a:r>
              <a:rPr lang="en-US" dirty="0" smtClean="0">
                <a:latin typeface="Trebuchet MS" panose="020B0603020202020204" pitchFamily="34" charset="0"/>
              </a:rPr>
              <a:t>mentioned;</a:t>
            </a:r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b="1" dirty="0" smtClean="0">
                <a:latin typeface="Trebuchet MS" panose="020B0603020202020204" pitchFamily="34" charset="0"/>
              </a:rPr>
              <a:t>social </a:t>
            </a:r>
            <a:r>
              <a:rPr lang="en-US" b="1" dirty="0">
                <a:latin typeface="Trebuchet MS" panose="020B0603020202020204" pitchFamily="34" charset="0"/>
              </a:rPr>
              <a:t>activity </a:t>
            </a:r>
            <a:r>
              <a:rPr lang="en-US" dirty="0" smtClean="0">
                <a:latin typeface="Trebuchet MS" panose="020B0603020202020204" pitchFamily="34" charset="0"/>
              </a:rPr>
              <a:t>= </a:t>
            </a:r>
            <a:r>
              <a:rPr lang="en-US" dirty="0">
                <a:latin typeface="Trebuchet MS" panose="020B0603020202020204" pitchFamily="34" charset="0"/>
              </a:rPr>
              <a:t>activity aimed at achieving </a:t>
            </a:r>
            <a:r>
              <a:rPr lang="en-US" dirty="0" smtClean="0">
                <a:latin typeface="Trebuchet MS" panose="020B0603020202020204" pitchFamily="34" charset="0"/>
              </a:rPr>
              <a:t>public/ community/ personal </a:t>
            </a:r>
            <a:r>
              <a:rPr lang="en-US" dirty="0">
                <a:latin typeface="Trebuchet MS" panose="020B0603020202020204" pitchFamily="34" charset="0"/>
              </a:rPr>
              <a:t>non-patrimonial </a:t>
            </a:r>
            <a:r>
              <a:rPr lang="en-US" dirty="0" smtClean="0">
                <a:latin typeface="Trebuchet MS" panose="020B0603020202020204" pitchFamily="34" charset="0"/>
              </a:rPr>
              <a:t>interests;</a:t>
            </a:r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b="1" dirty="0" smtClean="0">
                <a:latin typeface="Trebuchet MS" panose="020B0603020202020204" pitchFamily="34" charset="0"/>
              </a:rPr>
              <a:t>economic </a:t>
            </a:r>
            <a:r>
              <a:rPr lang="en-US" b="1" dirty="0">
                <a:latin typeface="Trebuchet MS" panose="020B0603020202020204" pitchFamily="34" charset="0"/>
              </a:rPr>
              <a:t>activity </a:t>
            </a:r>
            <a:r>
              <a:rPr lang="en-US" dirty="0" smtClean="0">
                <a:latin typeface="Trebuchet MS" panose="020B0603020202020204" pitchFamily="34" charset="0"/>
              </a:rPr>
              <a:t>= </a:t>
            </a:r>
            <a:r>
              <a:rPr lang="en-US" dirty="0">
                <a:latin typeface="Trebuchet MS" panose="020B0603020202020204" pitchFamily="34" charset="0"/>
              </a:rPr>
              <a:t>any income generating activity;</a:t>
            </a:r>
          </a:p>
          <a:p>
            <a:pPr algn="just"/>
            <a:r>
              <a:rPr lang="en-US" b="1" dirty="0" smtClean="0">
                <a:latin typeface="Trebuchet MS" panose="020B0603020202020204" pitchFamily="34" charset="0"/>
              </a:rPr>
              <a:t>social </a:t>
            </a:r>
            <a:r>
              <a:rPr lang="en-US" b="1" dirty="0">
                <a:latin typeface="Trebuchet MS" panose="020B0603020202020204" pitchFamily="34" charset="0"/>
              </a:rPr>
              <a:t>enterprise </a:t>
            </a:r>
            <a:r>
              <a:rPr lang="en-US" dirty="0" smtClean="0">
                <a:latin typeface="Trebuchet MS" panose="020B0603020202020204" pitchFamily="34" charset="0"/>
              </a:rPr>
              <a:t>= </a:t>
            </a:r>
            <a:r>
              <a:rPr lang="en-US" dirty="0">
                <a:latin typeface="Trebuchet MS" panose="020B0603020202020204" pitchFamily="34" charset="0"/>
              </a:rPr>
              <a:t>any private legal entity engaged in </a:t>
            </a:r>
            <a:r>
              <a:rPr lang="en-US" dirty="0" smtClean="0">
                <a:latin typeface="Trebuchet MS" panose="020B0603020202020204" pitchFamily="34" charset="0"/>
              </a:rPr>
              <a:t>social </a:t>
            </a:r>
            <a:r>
              <a:rPr lang="en-US" dirty="0">
                <a:latin typeface="Trebuchet MS" panose="020B0603020202020204" pitchFamily="34" charset="0"/>
              </a:rPr>
              <a:t>economy </a:t>
            </a:r>
            <a:r>
              <a:rPr lang="en-US" dirty="0" smtClean="0">
                <a:latin typeface="Trebuchet MS" panose="020B0603020202020204" pitchFamily="34" charset="0"/>
              </a:rPr>
              <a:t>(</a:t>
            </a:r>
            <a:r>
              <a:rPr lang="en-US" i="1" dirty="0" smtClean="0">
                <a:latin typeface="Trebuchet MS" panose="020B0603020202020204" pitchFamily="34" charset="0"/>
              </a:rPr>
              <a:t>see below</a:t>
            </a:r>
            <a:r>
              <a:rPr lang="en-US" dirty="0" smtClean="0">
                <a:latin typeface="Trebuchet MS" panose="020B0603020202020204" pitchFamily="34" charset="0"/>
              </a:rPr>
              <a:t>);</a:t>
            </a:r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b="1" dirty="0" smtClean="0">
                <a:latin typeface="Trebuchet MS" panose="020B0603020202020204" pitchFamily="34" charset="0"/>
              </a:rPr>
              <a:t>insertion </a:t>
            </a:r>
            <a:r>
              <a:rPr lang="en-US" b="1" dirty="0">
                <a:latin typeface="Trebuchet MS" panose="020B0603020202020204" pitchFamily="34" charset="0"/>
              </a:rPr>
              <a:t>social enterprise </a:t>
            </a:r>
            <a:r>
              <a:rPr lang="en-US" dirty="0" smtClean="0">
                <a:latin typeface="Trebuchet MS" panose="020B0603020202020204" pitchFamily="34" charset="0"/>
              </a:rPr>
              <a:t>= </a:t>
            </a:r>
            <a:r>
              <a:rPr lang="en-US" dirty="0">
                <a:latin typeface="Trebuchet MS" panose="020B0603020202020204" pitchFamily="34" charset="0"/>
              </a:rPr>
              <a:t>social enterprise that </a:t>
            </a:r>
            <a:r>
              <a:rPr lang="en-US" dirty="0" smtClean="0">
                <a:latin typeface="Trebuchet MS" panose="020B0603020202020204" pitchFamily="34" charset="0"/>
              </a:rPr>
              <a:t>fulfills the </a:t>
            </a:r>
            <a:r>
              <a:rPr lang="en-US" dirty="0">
                <a:latin typeface="Trebuchet MS" panose="020B0603020202020204" pitchFamily="34" charset="0"/>
              </a:rPr>
              <a:t>conditions </a:t>
            </a:r>
            <a:r>
              <a:rPr lang="en-US" dirty="0" smtClean="0">
                <a:latin typeface="Trebuchet MS" panose="020B0603020202020204" pitchFamily="34" charset="0"/>
              </a:rPr>
              <a:t>stipulated,</a:t>
            </a:r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b="1" dirty="0" smtClean="0">
                <a:latin typeface="Trebuchet MS" panose="020B0603020202020204" pitchFamily="34" charset="0"/>
              </a:rPr>
              <a:t>social economy license =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</a:rPr>
              <a:t>form of recognition of social enterprises’ contribution to the development of social economy;</a:t>
            </a:r>
          </a:p>
          <a:p>
            <a:pPr algn="just"/>
            <a:r>
              <a:rPr lang="en-US" b="1" dirty="0" smtClean="0">
                <a:latin typeface="Trebuchet MS" panose="020B0603020202020204" pitchFamily="34" charset="0"/>
              </a:rPr>
              <a:t>social </a:t>
            </a:r>
            <a:r>
              <a:rPr lang="en-US" b="1" dirty="0">
                <a:latin typeface="Trebuchet MS" panose="020B0603020202020204" pitchFamily="34" charset="0"/>
              </a:rPr>
              <a:t>trademark </a:t>
            </a:r>
            <a:r>
              <a:rPr lang="en-US" dirty="0" smtClean="0">
                <a:latin typeface="Trebuchet MS" panose="020B0603020202020204" pitchFamily="34" charset="0"/>
              </a:rPr>
              <a:t>= </a:t>
            </a:r>
            <a:r>
              <a:rPr lang="en-US" dirty="0">
                <a:latin typeface="Trebuchet MS" panose="020B0603020202020204" pitchFamily="34" charset="0"/>
              </a:rPr>
              <a:t>insertion social </a:t>
            </a:r>
            <a:r>
              <a:rPr lang="en-US" dirty="0" smtClean="0">
                <a:latin typeface="Trebuchet MS" panose="020B0603020202020204" pitchFamily="34" charset="0"/>
              </a:rPr>
              <a:t>enterprises’ certification, recognizing </a:t>
            </a:r>
            <a:r>
              <a:rPr lang="en-US" dirty="0">
                <a:latin typeface="Trebuchet MS" panose="020B0603020202020204" pitchFamily="34" charset="0"/>
              </a:rPr>
              <a:t>their direct contribution to the general interest and/or to improvement of vulnerable group situation;</a:t>
            </a:r>
          </a:p>
          <a:p>
            <a:pPr marL="0" indent="0" algn="just">
              <a:buNone/>
            </a:pP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2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7749" y="476672"/>
            <a:ext cx="12071076" cy="7805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Support to S. Ec. activities provided by public authorities (central /local)</a:t>
            </a:r>
            <a:endParaRPr lang="en-US" sz="4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628800"/>
            <a:ext cx="11449272" cy="4417346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rebuchet MS" panose="020B0603020202020204" pitchFamily="34" charset="0"/>
              </a:rPr>
              <a:t>R</a:t>
            </a:r>
            <a:r>
              <a:rPr lang="en-US" dirty="0" smtClean="0">
                <a:latin typeface="Trebuchet MS" panose="020B0603020202020204" pitchFamily="34" charset="0"/>
              </a:rPr>
              <a:t>ecognizing </a:t>
            </a:r>
            <a:r>
              <a:rPr lang="en-US" dirty="0">
                <a:latin typeface="Trebuchet MS" panose="020B0603020202020204" pitchFamily="34" charset="0"/>
              </a:rPr>
              <a:t>the role of social economy enterprises by giving the </a:t>
            </a:r>
            <a:r>
              <a:rPr lang="en-US" dirty="0" smtClean="0">
                <a:latin typeface="Trebuchet MS" panose="020B0603020202020204" pitchFamily="34" charset="0"/>
              </a:rPr>
              <a:t>social economy license; </a:t>
            </a:r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Recognizing </a:t>
            </a:r>
            <a:r>
              <a:rPr lang="en-US" dirty="0">
                <a:latin typeface="Trebuchet MS" panose="020B0603020202020204" pitchFamily="34" charset="0"/>
              </a:rPr>
              <a:t>the role of insertion social enterprises by giving social trademark; </a:t>
            </a: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Developing </a:t>
            </a:r>
            <a:r>
              <a:rPr lang="en-US" dirty="0">
                <a:latin typeface="Trebuchet MS" panose="020B0603020202020204" pitchFamily="34" charset="0"/>
              </a:rPr>
              <a:t>mechanisms to support social insertion enterprises; </a:t>
            </a:r>
          </a:p>
          <a:p>
            <a:pPr algn="just"/>
            <a:r>
              <a:rPr lang="en-US" dirty="0">
                <a:latin typeface="Trebuchet MS" panose="020B0603020202020204" pitchFamily="34" charset="0"/>
              </a:rPr>
              <a:t>P</a:t>
            </a:r>
            <a:r>
              <a:rPr lang="en-US" dirty="0" smtClean="0">
                <a:latin typeface="Trebuchet MS" panose="020B0603020202020204" pitchFamily="34" charset="0"/>
              </a:rPr>
              <a:t>romote </a:t>
            </a:r>
            <a:r>
              <a:rPr lang="en-US" dirty="0">
                <a:latin typeface="Trebuchet MS" panose="020B0603020202020204" pitchFamily="34" charset="0"/>
              </a:rPr>
              <a:t>and support human resource development in </a:t>
            </a:r>
            <a:r>
              <a:rPr lang="en-US" dirty="0" smtClean="0">
                <a:latin typeface="Trebuchet MS" panose="020B0603020202020204" pitchFamily="34" charset="0"/>
              </a:rPr>
              <a:t>social </a:t>
            </a:r>
            <a:r>
              <a:rPr lang="en-US" dirty="0">
                <a:latin typeface="Trebuchet MS" panose="020B0603020202020204" pitchFamily="34" charset="0"/>
              </a:rPr>
              <a:t>economy; </a:t>
            </a:r>
          </a:p>
          <a:p>
            <a:pPr algn="just"/>
            <a:r>
              <a:rPr lang="en-US" dirty="0">
                <a:latin typeface="Trebuchet MS" panose="020B0603020202020204" pitchFamily="34" charset="0"/>
              </a:rPr>
              <a:t>P</a:t>
            </a:r>
            <a:r>
              <a:rPr lang="en-US" dirty="0" smtClean="0">
                <a:latin typeface="Trebuchet MS" panose="020B0603020202020204" pitchFamily="34" charset="0"/>
              </a:rPr>
              <a:t>articipation </a:t>
            </a:r>
            <a:r>
              <a:rPr lang="en-US" dirty="0">
                <a:latin typeface="Trebuchet MS" panose="020B0603020202020204" pitchFamily="34" charset="0"/>
              </a:rPr>
              <a:t>in social economy activities by collaborating in different forms, </a:t>
            </a:r>
            <a:r>
              <a:rPr lang="en-US" dirty="0" smtClean="0">
                <a:latin typeface="Trebuchet MS" panose="020B0603020202020204" pitchFamily="34" charset="0"/>
              </a:rPr>
              <a:t>regulated by special laws;</a:t>
            </a:r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dirty="0">
                <a:latin typeface="Trebuchet MS" panose="020B0603020202020204" pitchFamily="34" charset="0"/>
              </a:rPr>
              <a:t>E</a:t>
            </a:r>
            <a:r>
              <a:rPr lang="en-US" dirty="0" smtClean="0">
                <a:latin typeface="Trebuchet MS" panose="020B0603020202020204" pitchFamily="34" charset="0"/>
              </a:rPr>
              <a:t>stablishment </a:t>
            </a:r>
            <a:r>
              <a:rPr lang="en-US" dirty="0">
                <a:latin typeface="Trebuchet MS" panose="020B0603020202020204" pitchFamily="34" charset="0"/>
              </a:rPr>
              <a:t>of information and counseling centers on social economy</a:t>
            </a:r>
          </a:p>
          <a:p>
            <a:pPr marL="0" indent="0" algn="just">
              <a:buNone/>
            </a:pP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3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7828" y="-99392"/>
            <a:ext cx="10157354" cy="78050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Social </a:t>
            </a:r>
            <a:r>
              <a:rPr lang="en-US" sz="4000" b="1" dirty="0"/>
              <a:t>E</a:t>
            </a:r>
            <a:r>
              <a:rPr lang="en-US" sz="4000" b="1" dirty="0" smtClean="0"/>
              <a:t>nterprises</a:t>
            </a:r>
            <a:endParaRPr lang="en-US" sz="4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33772" y="548680"/>
            <a:ext cx="11665296" cy="64087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>
                <a:latin typeface="Trebuchet MS" panose="020B0603020202020204" pitchFamily="34" charset="0"/>
              </a:rPr>
              <a:t>Cooperative societies (reg.by Law1/2005),</a:t>
            </a: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Credit cooperatives (reg.by GEO 99/2006),</a:t>
            </a: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Associations and Foundations (reg.by GO 26/2000),</a:t>
            </a: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Mutual aid houses (for employed people, for pensioners, reg.by Law 122/1996 and 540/2001),</a:t>
            </a: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Agricultural societies (reg.by Law 36/1991),</a:t>
            </a: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Any other legal person complying with he </a:t>
            </a:r>
            <a:r>
              <a:rPr lang="en-US" dirty="0">
                <a:latin typeface="Trebuchet MS" panose="020B0603020202020204" pitchFamily="34" charset="0"/>
              </a:rPr>
              <a:t>social </a:t>
            </a:r>
            <a:r>
              <a:rPr lang="en-US" dirty="0" smtClean="0">
                <a:latin typeface="Trebuchet MS" panose="020B0603020202020204" pitchFamily="34" charset="0"/>
              </a:rPr>
              <a:t>economy’s def. and principles,</a:t>
            </a: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Federations and unions of the above entities.</a:t>
            </a:r>
          </a:p>
          <a:p>
            <a:pPr marL="0" indent="0" algn="just">
              <a:buNone/>
            </a:pPr>
            <a:r>
              <a:rPr lang="en-US" dirty="0">
                <a:latin typeface="Trebuchet MS" panose="020B0603020202020204" pitchFamily="34" charset="0"/>
              </a:rPr>
              <a:t>Its status is recognized by the </a:t>
            </a:r>
            <a:r>
              <a:rPr lang="en-US" b="1" dirty="0">
                <a:latin typeface="Trebuchet MS" panose="020B0603020202020204" pitchFamily="34" charset="0"/>
              </a:rPr>
              <a:t>social economy license </a:t>
            </a:r>
            <a:r>
              <a:rPr lang="en-US" dirty="0">
                <a:latin typeface="Trebuchet MS" panose="020B0603020202020204" pitchFamily="34" charset="0"/>
              </a:rPr>
              <a:t>(granted for 5 years, by the </a:t>
            </a:r>
            <a:r>
              <a:rPr lang="en-US" dirty="0" err="1" smtClean="0">
                <a:latin typeface="Trebuchet MS" panose="020B0603020202020204" pitchFamily="34" charset="0"/>
              </a:rPr>
              <a:t>S.Ec</a:t>
            </a:r>
            <a:r>
              <a:rPr lang="en-US" dirty="0" smtClean="0">
                <a:latin typeface="Trebuchet MS" panose="020B0603020202020204" pitchFamily="34" charset="0"/>
              </a:rPr>
              <a:t>. </a:t>
            </a:r>
            <a:r>
              <a:rPr lang="en-US" dirty="0">
                <a:latin typeface="Trebuchet MS" panose="020B0603020202020204" pitchFamily="34" charset="0"/>
              </a:rPr>
              <a:t>department of the SPO, upon request to the legal person complying with the criteria below:</a:t>
            </a:r>
          </a:p>
          <a:p>
            <a:pPr marL="0" indent="0" algn="just">
              <a:buNone/>
            </a:pPr>
            <a:r>
              <a:rPr lang="en-US" dirty="0">
                <a:latin typeface="Trebuchet MS" panose="020B0603020202020204" pitchFamily="34" charset="0"/>
              </a:rPr>
              <a:t>a) Acts with a social purpose and/or in community’s general interest;</a:t>
            </a:r>
          </a:p>
          <a:p>
            <a:pPr marL="0" indent="0" algn="just">
              <a:buNone/>
            </a:pPr>
            <a:r>
              <a:rPr lang="en-US" dirty="0">
                <a:latin typeface="Trebuchet MS" panose="020B0603020202020204" pitchFamily="34" charset="0"/>
              </a:rPr>
              <a:t>b) Allocates at least 90% of profit to the social purpose and statutory reserve;</a:t>
            </a:r>
          </a:p>
          <a:p>
            <a:pPr marL="0" indent="0" algn="just">
              <a:buNone/>
            </a:pPr>
            <a:r>
              <a:rPr lang="en-US" dirty="0">
                <a:latin typeface="Trebuchet MS" panose="020B0603020202020204" pitchFamily="34" charset="0"/>
              </a:rPr>
              <a:t>c) Undertakes to convey goods after liquidation to one/more social enterprises;</a:t>
            </a:r>
          </a:p>
          <a:p>
            <a:pPr marL="0" indent="0" algn="just">
              <a:buNone/>
            </a:pPr>
            <a:r>
              <a:rPr lang="en-US" dirty="0">
                <a:latin typeface="Trebuchet MS" panose="020B0603020202020204" pitchFamily="34" charset="0"/>
              </a:rPr>
              <a:t>d) Applies the equity principle towards employees, ensuring equitable wages, with differences below 1:8</a:t>
            </a:r>
            <a:endParaRPr lang="en-US" dirty="0" smtClean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7828" y="260648"/>
            <a:ext cx="10157354" cy="64974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Insertion Social Enterprise</a:t>
            </a:r>
            <a:endParaRPr lang="en-US" sz="4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33772" y="1484784"/>
            <a:ext cx="11449272" cy="504056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rebuchet MS" panose="020B0603020202020204" pitchFamily="34" charset="0"/>
              </a:rPr>
              <a:t>Has, on a permanent basis, at least 30</a:t>
            </a:r>
            <a:r>
              <a:rPr lang="en-US" dirty="0">
                <a:latin typeface="Trebuchet MS" panose="020B0603020202020204" pitchFamily="34" charset="0"/>
              </a:rPr>
              <a:t>% vulnerable </a:t>
            </a:r>
            <a:r>
              <a:rPr lang="en-US" dirty="0" smtClean="0">
                <a:latin typeface="Trebuchet MS" panose="020B0603020202020204" pitchFamily="34" charset="0"/>
              </a:rPr>
              <a:t>people of its employees;</a:t>
            </a:r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Has as main purpose to fight exclusion, discrimination and unemployment through vulnerable people’s socio-professional insertion;</a:t>
            </a:r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Has the obligation to ensure accompanying measures </a:t>
            </a:r>
            <a:r>
              <a:rPr lang="en-US" dirty="0">
                <a:latin typeface="Trebuchet MS" panose="020B0603020202020204" pitchFamily="34" charset="0"/>
              </a:rPr>
              <a:t>for </a:t>
            </a:r>
            <a:r>
              <a:rPr lang="en-US" dirty="0" smtClean="0">
                <a:latin typeface="Trebuchet MS" panose="020B0603020202020204" pitchFamily="34" charset="0"/>
              </a:rPr>
              <a:t>employed vulnerable </a:t>
            </a:r>
            <a:r>
              <a:rPr lang="en-US" dirty="0">
                <a:latin typeface="Trebuchet MS" panose="020B0603020202020204" pitchFamily="34" charset="0"/>
              </a:rPr>
              <a:t>people’s socio-professional </a:t>
            </a:r>
            <a:r>
              <a:rPr lang="en-US" dirty="0" smtClean="0">
                <a:latin typeface="Trebuchet MS" panose="020B0603020202020204" pitchFamily="34" charset="0"/>
              </a:rPr>
              <a:t>insertion, such as: informing, counselling, access to professional training programs, work environment’s adjustment + other similar measures;</a:t>
            </a:r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dirty="0" smtClean="0">
                <a:latin typeface="Trebuchet MS" panose="020B0603020202020204" pitchFamily="34" charset="0"/>
              </a:rPr>
              <a:t>To provide these measures, they cooperate with Public Social Assistance Services, SPOs, training providers, integrated social services community centers.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2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09836" y="0"/>
            <a:ext cx="10157354" cy="64974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Social Trademark</a:t>
            </a:r>
            <a:endParaRPr lang="en-US" sz="4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3876" y="548680"/>
            <a:ext cx="11591175" cy="6309319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latin typeface="Trebuchet MS" panose="020B0603020202020204" pitchFamily="34" charset="0"/>
              </a:rPr>
              <a:t>Consists of</a:t>
            </a:r>
            <a:r>
              <a:rPr lang="en-US" dirty="0" smtClean="0">
                <a:latin typeface="Trebuchet MS" panose="020B0603020202020204" pitchFamily="34" charset="0"/>
              </a:rPr>
              <a:t>: The certificate (3yrs availability) + a specific visual identity element, mandatory for all goods/works done or service delivery documents;</a:t>
            </a:r>
            <a:endParaRPr lang="en-US" dirty="0">
              <a:latin typeface="Trebuchet MS" panose="020B0603020202020204" pitchFamily="34" charset="0"/>
            </a:endParaRPr>
          </a:p>
          <a:p>
            <a:pPr algn="just"/>
            <a:r>
              <a:rPr lang="en-US" dirty="0">
                <a:latin typeface="Trebuchet MS" panose="020B0603020202020204" pitchFamily="34" charset="0"/>
              </a:rPr>
              <a:t>Certifies the insertion social enterprise status</a:t>
            </a:r>
            <a:r>
              <a:rPr lang="en-US" dirty="0" smtClean="0">
                <a:latin typeface="Trebuchet MS" panose="020B0603020202020204" pitchFamily="34" charset="0"/>
              </a:rPr>
              <a:t>, which comes with clear </a:t>
            </a:r>
            <a:r>
              <a:rPr lang="en-US" b="1" dirty="0" smtClean="0">
                <a:latin typeface="Trebuchet MS" panose="020B0603020202020204" pitchFamily="34" charset="0"/>
              </a:rPr>
              <a:t>obligations</a:t>
            </a:r>
            <a:r>
              <a:rPr lang="en-US" dirty="0" smtClean="0">
                <a:latin typeface="Trebuchet MS" panose="020B0603020202020204" pitchFamily="34" charset="0"/>
              </a:rPr>
              <a:t>:</a:t>
            </a:r>
            <a:endParaRPr lang="en-US" dirty="0">
              <a:latin typeface="Trebuchet MS" panose="020B0603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smtClean="0">
                <a:latin typeface="Trebuchet MS" panose="020B0603020202020204" pitchFamily="34" charset="0"/>
              </a:rPr>
              <a:t>To inform SPO in case of any change in constitutive or functioning documents, activity and annual financial reports;</a:t>
            </a:r>
            <a:endParaRPr lang="en-US" dirty="0">
              <a:latin typeface="Trebuchet MS" panose="020B0603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smtClean="0">
                <a:latin typeface="Trebuchet MS" panose="020B0603020202020204" pitchFamily="34" charset="0"/>
              </a:rPr>
              <a:t>To publish, in the first 3 months of the year, an </a:t>
            </a:r>
            <a:r>
              <a:rPr lang="en-US" b="1" dirty="0" smtClean="0">
                <a:latin typeface="Trebuchet MS" panose="020B0603020202020204" pitchFamily="34" charset="0"/>
              </a:rPr>
              <a:t>annual social report </a:t>
            </a:r>
            <a:r>
              <a:rPr lang="en-US" dirty="0" smtClean="0">
                <a:latin typeface="Trebuchet MS" panose="020B0603020202020204" pitchFamily="34" charset="0"/>
              </a:rPr>
              <a:t>(activity + financial report);</a:t>
            </a:r>
            <a:endParaRPr lang="en-US" dirty="0">
              <a:latin typeface="Trebuchet MS" panose="020B0603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smtClean="0">
                <a:latin typeface="Trebuchet MS" panose="020B0603020202020204" pitchFamily="34" charset="0"/>
              </a:rPr>
              <a:t>To accept to be monitored /inspected by </a:t>
            </a:r>
            <a:r>
              <a:rPr lang="en-US" dirty="0" err="1" smtClean="0">
                <a:latin typeface="Trebuchet MS" panose="020B0603020202020204" pitchFamily="34" charset="0"/>
              </a:rPr>
              <a:t>MoLFSPE’s</a:t>
            </a:r>
            <a:r>
              <a:rPr lang="en-US" dirty="0" smtClean="0">
                <a:latin typeface="Trebuchet MS" panose="020B0603020202020204" pitchFamily="34" charset="0"/>
              </a:rPr>
              <a:t> on complying with legal provisions for receiving the social trademark,</a:t>
            </a:r>
            <a:endParaRPr lang="en-US" dirty="0">
              <a:latin typeface="Trebuchet MS" panose="020B0603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smtClean="0">
                <a:latin typeface="Trebuchet MS" panose="020B0603020202020204" pitchFamily="34" charset="0"/>
              </a:rPr>
              <a:t>The certification and social trademark’s granting procedures, the specific </a:t>
            </a:r>
            <a:r>
              <a:rPr lang="en-US" dirty="0">
                <a:latin typeface="Trebuchet MS" panose="020B0603020202020204" pitchFamily="34" charset="0"/>
              </a:rPr>
              <a:t>visual identity element</a:t>
            </a:r>
            <a:r>
              <a:rPr lang="en-US" dirty="0" smtClean="0">
                <a:latin typeface="Trebuchet MS" panose="020B0603020202020204" pitchFamily="34" charset="0"/>
              </a:rPr>
              <a:t>, Annual Social Report drafting procedures, as well as </a:t>
            </a:r>
            <a:r>
              <a:rPr lang="en-US" dirty="0">
                <a:latin typeface="Trebuchet MS" panose="020B0603020202020204" pitchFamily="34" charset="0"/>
              </a:rPr>
              <a:t>the </a:t>
            </a:r>
            <a:r>
              <a:rPr lang="en-US" dirty="0" smtClean="0">
                <a:latin typeface="Trebuchet MS" panose="020B0603020202020204" pitchFamily="34" charset="0"/>
              </a:rPr>
              <a:t>social trademark’s suspension</a:t>
            </a:r>
            <a:r>
              <a:rPr lang="en-US" dirty="0">
                <a:latin typeface="Trebuchet MS" panose="020B0603020202020204" pitchFamily="34" charset="0"/>
              </a:rPr>
              <a:t>, withdrawal or </a:t>
            </a:r>
            <a:r>
              <a:rPr lang="en-US" dirty="0" smtClean="0">
                <a:latin typeface="Trebuchet MS" panose="020B0603020202020204" pitchFamily="34" charset="0"/>
              </a:rPr>
              <a:t>cancellation conditions will be regulated by methodological norms, subsequent to the Social Economy Law.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9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1352</Words>
  <Application>Microsoft Office PowerPoint</Application>
  <PresentationFormat>Custom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Courier New</vt:lpstr>
      <vt:lpstr>Trebuchet MS</vt:lpstr>
      <vt:lpstr>Books 16x9</vt:lpstr>
      <vt:lpstr>The Romanian  Social Economy Law</vt:lpstr>
      <vt:lpstr>Law no 219/2015</vt:lpstr>
      <vt:lpstr>Social Economy’s Principles</vt:lpstr>
      <vt:lpstr>Social Economy’s Objectives</vt:lpstr>
      <vt:lpstr>Law’s Definition of Terms</vt:lpstr>
      <vt:lpstr>Support to S. Ec. activities provided by public authorities (central /local)</vt:lpstr>
      <vt:lpstr>The Social Enterprises</vt:lpstr>
      <vt:lpstr>The Insertion Social Enterprise</vt:lpstr>
      <vt:lpstr>The Social Trademark</vt:lpstr>
      <vt:lpstr>Insertion Social Enterprises’ Financing and Supporting Mechanisms</vt:lpstr>
      <vt:lpstr>Institutional Organization/Set up</vt:lpstr>
      <vt:lpstr>Social Enterprises’ Single Evidence Registry</vt:lpstr>
      <vt:lpstr>Thank you very much for your attention!   Благодаря ви много за вашето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2016-03-29T07:26:09Z</dcterms:created>
  <dcterms:modified xsi:type="dcterms:W3CDTF">2016-03-29T09:44:03Z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